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308" r:id="rId2"/>
    <p:sldId id="295" r:id="rId3"/>
    <p:sldId id="296" r:id="rId4"/>
    <p:sldId id="298" r:id="rId5"/>
    <p:sldId id="297" r:id="rId6"/>
    <p:sldId id="328" r:id="rId7"/>
    <p:sldId id="305" r:id="rId8"/>
    <p:sldId id="306" r:id="rId9"/>
    <p:sldId id="257" r:id="rId10"/>
    <p:sldId id="326" r:id="rId11"/>
    <p:sldId id="259" r:id="rId12"/>
    <p:sldId id="260" r:id="rId13"/>
    <p:sldId id="327" r:id="rId14"/>
    <p:sldId id="263" r:id="rId15"/>
    <p:sldId id="264" r:id="rId16"/>
    <p:sldId id="265" r:id="rId17"/>
    <p:sldId id="321" r:id="rId18"/>
    <p:sldId id="322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309" r:id="rId27"/>
    <p:sldId id="324" r:id="rId28"/>
    <p:sldId id="325" r:id="rId29"/>
    <p:sldId id="275" r:id="rId30"/>
    <p:sldId id="273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310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311" r:id="rId48"/>
    <p:sldId id="292" r:id="rId49"/>
    <p:sldId id="293" r:id="rId50"/>
    <p:sldId id="294" r:id="rId51"/>
    <p:sldId id="299" r:id="rId52"/>
    <p:sldId id="300" r:id="rId53"/>
    <p:sldId id="30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3" r:id="rId63"/>
    <p:sldId id="302" r:id="rId64"/>
    <p:sldId id="303" r:id="rId65"/>
    <p:sldId id="304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9966"/>
    <a:srgbClr val="99FF99"/>
    <a:srgbClr val="FFCCCC"/>
    <a:srgbClr val="FFCC66"/>
    <a:srgbClr val="9D9D9D"/>
    <a:srgbClr val="003E74"/>
    <a:srgbClr val="0085CA"/>
    <a:srgbClr val="002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C09FFD-4EF9-4E4A-9F59-5FC9FF7E56CC}" v="3" dt="2022-02-22T15:06:34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-253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EE2D-335A-3546-9D75-E17F32E16FE9}" type="datetime3">
              <a:rPr lang="en-GB" smtClean="0">
                <a:solidFill>
                  <a:srgbClr val="003E74"/>
                </a:solidFill>
              </a:rPr>
              <a:t>13 February, 2024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8D35C32B-10D1-1447-A35B-280119DE9D12}" type="datetime3">
              <a:rPr lang="en-GB" smtClean="0"/>
              <a:pPr/>
              <a:t>13 February, 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13 February,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222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42832"/>
            <a:ext cx="6400800" cy="604513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96689"/>
            <a:ext cx="8229600" cy="1143000"/>
          </a:xfrm>
        </p:spPr>
        <p:txBody>
          <a:bodyPr/>
          <a:lstStyle>
            <a:lvl1pPr algn="l"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6340639" y="800593"/>
            <a:ext cx="2346162" cy="257244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None/>
              <a:defRPr sz="1200" b="0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273580"/>
            <a:ext cx="6400800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245089"/>
            <a:ext cx="3601176" cy="797761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545982"/>
            <a:ext cx="3601176" cy="2153335"/>
          </a:xfrm>
        </p:spPr>
        <p:txBody>
          <a:bodyPr/>
          <a:lstStyle>
            <a:lvl1pPr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522041"/>
            <a:ext cx="3601176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546225"/>
            <a:ext cx="3930650" cy="4316413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2346581"/>
            <a:ext cx="3950878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2346581"/>
            <a:ext cx="3950878" cy="2797494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346526"/>
            <a:ext cx="3951287" cy="64416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3" y="2346581"/>
            <a:ext cx="3951287" cy="278829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8229601" cy="364696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3951287" cy="364696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3" y="1487908"/>
            <a:ext cx="3951287" cy="239545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3" y="4214645"/>
            <a:ext cx="3951287" cy="177604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lege_Powerpoint_Background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46581"/>
            <a:ext cx="8229600" cy="3644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pujs6CjjaKw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VqZlrS_Rfyk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gold-bars-metal-sample-text-gold-colored-no-people-close-up-wallpaper-smnvb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tasnimnews.com/en/news/2015/07/17/803349/india-to-build-aluminum-smelter-complex-in-iran" TargetMode="External"/><Relationship Id="rId4" Type="http://schemas.openxmlformats.org/officeDocument/2006/relationships/image" Target="../media/image29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d-72gc6I-_E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BGKwy7PwFo8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37505" y="2805091"/>
            <a:ext cx="2054180" cy="765640"/>
          </a:xfrm>
        </p:spPr>
        <p:txBody>
          <a:bodyPr/>
          <a:lstStyle/>
          <a:p>
            <a:r>
              <a:rPr lang="en-US" sz="2400" dirty="0"/>
              <a:t>Overview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30860" y="1344728"/>
            <a:ext cx="6180856" cy="1271726"/>
          </a:xfrm>
        </p:spPr>
        <p:txBody>
          <a:bodyPr/>
          <a:lstStyle/>
          <a:p>
            <a:pPr algn="ctr"/>
            <a:r>
              <a:rPr lang="en-US" sz="3200" b="1" dirty="0"/>
              <a:t>EP1</a:t>
            </a:r>
            <a:br>
              <a:rPr lang="en-US" sz="3200" b="1" dirty="0"/>
            </a:br>
            <a:r>
              <a:rPr lang="en-US" sz="3200" b="1" dirty="0"/>
              <a:t>Manufacturing Processes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5930402"/>
            <a:ext cx="2761862" cy="484394"/>
          </a:xfrm>
        </p:spPr>
        <p:txBody>
          <a:bodyPr/>
          <a:lstStyle/>
          <a:p>
            <a:r>
              <a:rPr lang="en-US" dirty="0" err="1"/>
              <a:t>Mr</a:t>
            </a:r>
            <a:r>
              <a:rPr lang="en-US" dirty="0"/>
              <a:t> Roland Hutchins </a:t>
            </a:r>
          </a:p>
          <a:p>
            <a:r>
              <a:rPr lang="en-US" dirty="0"/>
              <a:t>Department of Aeronautics CAGB 207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924174" y="790302"/>
            <a:ext cx="1074730" cy="257175"/>
          </a:xfrm>
        </p:spPr>
        <p:txBody>
          <a:bodyPr/>
          <a:lstStyle/>
          <a:p>
            <a:r>
              <a:rPr lang="en-US" dirty="0"/>
              <a:t>16</a:t>
            </a:r>
            <a:r>
              <a:rPr lang="en-US" baseline="30000" dirty="0"/>
              <a:t>th</a:t>
            </a:r>
            <a:r>
              <a:rPr lang="en-US" dirty="0"/>
              <a:t> Feb 2024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3345079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Introduction to the course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Review Material properties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Overview of manufacturing processes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Review link between Processes and Materials</a:t>
            </a:r>
          </a:p>
        </p:txBody>
      </p:sp>
    </p:spTree>
    <p:extLst>
      <p:ext uri="{BB962C8B-B14F-4D97-AF65-F5344CB8AC3E}">
        <p14:creationId xmlns:p14="http://schemas.microsoft.com/office/powerpoint/2010/main" val="572539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8016" y="1976846"/>
            <a:ext cx="60872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accent2"/>
                </a:solidFill>
              </a:rPr>
              <a:t>Core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sz="4400" dirty="0">
                <a:solidFill>
                  <a:schemeClr val="accent2"/>
                </a:solidFill>
              </a:rPr>
              <a:t>Engineering Mind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1017" y="3346959"/>
            <a:ext cx="4502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Making ‘Things’ that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03868" y="4185902"/>
            <a:ext cx="85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81349" y="5024846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Making ‘Things’ work better</a:t>
            </a:r>
          </a:p>
        </p:txBody>
      </p:sp>
    </p:spTree>
    <p:extLst>
      <p:ext uri="{BB962C8B-B14F-4D97-AF65-F5344CB8AC3E}">
        <p14:creationId xmlns:p14="http://schemas.microsoft.com/office/powerpoint/2010/main" val="158837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192" y="2189409"/>
            <a:ext cx="6794609" cy="402361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Aerospace Manufacturing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6671" y="2527108"/>
            <a:ext cx="28633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Airbus, Boeing, Bombardier, Lockheed Martin, </a:t>
            </a:r>
            <a:r>
              <a:rPr lang="en-GB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Tupolev</a:t>
            </a:r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BAE Systems, SAAB, </a:t>
            </a:r>
            <a:r>
              <a:rPr lang="en-GB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Cesna</a:t>
            </a:r>
            <a:endParaRPr lang="en-GB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4059" y="3443472"/>
            <a:ext cx="1848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Goodrich, P&amp;W, GE, GKN, Rolls Royce etc.</a:t>
            </a:r>
          </a:p>
        </p:txBody>
      </p:sp>
    </p:spTree>
    <p:extLst>
      <p:ext uri="{BB962C8B-B14F-4D97-AF65-F5344CB8AC3E}">
        <p14:creationId xmlns:p14="http://schemas.microsoft.com/office/powerpoint/2010/main" val="94465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457199" y="2111057"/>
            <a:ext cx="8229602" cy="3644104"/>
          </a:xfrm>
        </p:spPr>
        <p:txBody>
          <a:bodyPr/>
          <a:lstStyle/>
          <a:p>
            <a:r>
              <a:rPr lang="en-GB" dirty="0"/>
              <a:t>Reduce management costs. </a:t>
            </a:r>
          </a:p>
          <a:p>
            <a:r>
              <a:rPr lang="en-GB" dirty="0"/>
              <a:t>OEM companies only need to manage tier 1 suppliers, rather than all suppliers in the supply chain. Tier 2 suppliers are usually managed by tier 1 suppliers, and so forth. In this way, there will be no middlemen in between, and the overall cost for supplier management can be well controlled.</a:t>
            </a:r>
          </a:p>
          <a:p>
            <a:r>
              <a:rPr lang="en-GB" dirty="0"/>
              <a:t>Quality control made easier. OEM, tier 1 suppliers are the only ones they need to manage. Rigorous quality control standards by tier 1 suppliers can ensure that a disqualified part or component can be traced back to the appropriate supplier.</a:t>
            </a:r>
          </a:p>
          <a:p>
            <a:r>
              <a:rPr lang="en-GB" dirty="0"/>
              <a:t>Faster time-to-market. - Suppliers usually have close relationships with each other, and they understand well one another’s way of operation and capabilities, which can help to reduce the time-to-market for the product.</a:t>
            </a:r>
          </a:p>
          <a:p>
            <a:r>
              <a:rPr lang="en-GB" dirty="0"/>
              <a:t>Reduce risks. Strong credibility because of their technical expertise &amp; capabilities,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245547"/>
            <a:ext cx="8229600" cy="507556"/>
          </a:xfrm>
        </p:spPr>
        <p:txBody>
          <a:bodyPr/>
          <a:lstStyle/>
          <a:p>
            <a:pPr algn="ctr"/>
            <a:r>
              <a:rPr lang="en-US" dirty="0"/>
              <a:t>Tier 1 supplier capabilities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2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62C7E5-4061-4228-87F7-9BB0277BFA6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29663" y="5779187"/>
            <a:ext cx="178413" cy="211497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2737E5-B5E1-4D70-A715-DF2058354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942" y="1487908"/>
            <a:ext cx="6743136" cy="507556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6CB886-A3ED-4275-A5F1-916CD51EE346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954942" y="1275538"/>
            <a:ext cx="6743136" cy="505592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D5762E-A796-4CD6-9FB7-33AA73F474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0618" y="1059944"/>
            <a:ext cx="8055735" cy="83646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Materials used in Aero-Engines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3" r="12353"/>
          <a:stretch>
            <a:fillRect/>
          </a:stretch>
        </p:blipFill>
        <p:spPr>
          <a:xfrm>
            <a:off x="1197735" y="1504591"/>
            <a:ext cx="6220495" cy="493109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01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6062" y="1950971"/>
            <a:ext cx="8667481" cy="1005293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Manufacturing Processes </a:t>
            </a:r>
          </a:p>
          <a:p>
            <a:pPr algn="ctr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Quiz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1430" y="3396545"/>
            <a:ext cx="565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Name a manufacturing process….</a:t>
            </a:r>
          </a:p>
        </p:txBody>
      </p:sp>
    </p:spTree>
    <p:extLst>
      <p:ext uri="{BB962C8B-B14F-4D97-AF65-F5344CB8AC3E}">
        <p14:creationId xmlns:p14="http://schemas.microsoft.com/office/powerpoint/2010/main" val="2304087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4700" y="2182790"/>
            <a:ext cx="8345508" cy="1101323"/>
          </a:xfrm>
        </p:spPr>
        <p:txBody>
          <a:bodyPr/>
          <a:lstStyle/>
          <a:p>
            <a:pPr algn="l"/>
            <a:r>
              <a:rPr lang="en-GB" sz="2800" dirty="0"/>
              <a:t>Course Syllabus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6670" y="3142444"/>
            <a:ext cx="8306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b="1" dirty="0"/>
              <a:t>Fabrication Processes : </a:t>
            </a:r>
            <a:r>
              <a:rPr lang="en-GB" sz="1600" dirty="0"/>
              <a:t>Sheet metals, bending, pressing, drawing, spinning, stretch-forming etc. material limitations and tolerances, plastic forming and diffusion bonding, extrusions; forging and casting methods; machining and NC machining; moulding techniques (open and closed moulds), composite materials etc.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b="1" dirty="0"/>
              <a:t>Cutting and Joining methods : </a:t>
            </a:r>
            <a:r>
              <a:rPr lang="en-GB" sz="1600" dirty="0"/>
              <a:t>Welding, metal/Tungsten inert gas, Laser welding,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/>
              <a:t>Water jet cutting, laser cutting, adhesive bonding, riveting, and surface pre-treatment.</a:t>
            </a:r>
          </a:p>
        </p:txBody>
      </p:sp>
    </p:spTree>
    <p:extLst>
      <p:ext uri="{BB962C8B-B14F-4D97-AF65-F5344CB8AC3E}">
        <p14:creationId xmlns:p14="http://schemas.microsoft.com/office/powerpoint/2010/main" val="3287936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ujs6CjjaK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58800" y="1249251"/>
            <a:ext cx="8128000" cy="499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36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qZlrS_Rfy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6366" y="1074581"/>
            <a:ext cx="8484315" cy="515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53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48275" y="1440648"/>
            <a:ext cx="5467082" cy="1002383"/>
          </a:xfrm>
        </p:spPr>
        <p:txBody>
          <a:bodyPr/>
          <a:lstStyle/>
          <a:p>
            <a:pPr algn="ctr"/>
            <a:r>
              <a:rPr lang="en-GB" sz="2800" dirty="0"/>
              <a:t>Manufacturing Processes </a:t>
            </a:r>
          </a:p>
          <a:p>
            <a:pPr algn="ctr"/>
            <a:r>
              <a:rPr lang="en-GB" sz="2800" dirty="0"/>
              <a:t>Quiz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4063" y="2662507"/>
            <a:ext cx="569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Name a factor that affects the choice of manufacturing process…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4063" y="3747790"/>
            <a:ext cx="35051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Tolerance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Post processing/Surface finish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Volume of units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Size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091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08727" y="1766086"/>
            <a:ext cx="2543577" cy="578666"/>
          </a:xfrm>
        </p:spPr>
        <p:txBody>
          <a:bodyPr/>
          <a:lstStyle/>
          <a:p>
            <a:r>
              <a:rPr lang="en-GB" sz="3200" dirty="0"/>
              <a:t>Introduction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034" y="2996292"/>
            <a:ext cx="3271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800" dirty="0"/>
              <a:t>About me!</a:t>
            </a:r>
          </a:p>
        </p:txBody>
      </p:sp>
    </p:spTree>
    <p:extLst>
      <p:ext uri="{BB962C8B-B14F-4D97-AF65-F5344CB8AC3E}">
        <p14:creationId xmlns:p14="http://schemas.microsoft.com/office/powerpoint/2010/main" val="1511805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32774" y="1602536"/>
            <a:ext cx="4951927" cy="1242990"/>
          </a:xfrm>
        </p:spPr>
        <p:txBody>
          <a:bodyPr/>
          <a:lstStyle/>
          <a:p>
            <a:pPr algn="ctr"/>
            <a:r>
              <a:rPr lang="en-GB" sz="2800" dirty="0"/>
              <a:t>Course Assessment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7431" y="2670365"/>
            <a:ext cx="5782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100% Coursework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A report detailing the suitable processes for manufacture of: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2701" y="4666457"/>
            <a:ext cx="5782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aerospace assembly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common engineered product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264" y="2670365"/>
            <a:ext cx="1721528" cy="19630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191" y="4938523"/>
            <a:ext cx="3348507" cy="12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29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14399" y="2157032"/>
            <a:ext cx="5879206" cy="753594"/>
          </a:xfrm>
        </p:spPr>
        <p:txBody>
          <a:bodyPr/>
          <a:lstStyle/>
          <a:p>
            <a:r>
              <a:rPr lang="en-GB" sz="2800" dirty="0"/>
              <a:t>Introduction to Manufacturing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3493" y="3103808"/>
            <a:ext cx="70318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Primary Manufacturing – Conversion of ores and minerals to raw material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/>
          </a:p>
          <a:p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Secondary Manufacturing – Transformation of raw material into shapes</a:t>
            </a:r>
          </a:p>
        </p:txBody>
      </p:sp>
    </p:spTree>
    <p:extLst>
      <p:ext uri="{BB962C8B-B14F-4D97-AF65-F5344CB8AC3E}">
        <p14:creationId xmlns:p14="http://schemas.microsoft.com/office/powerpoint/2010/main" val="4114558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67009" y="1236014"/>
            <a:ext cx="5196625" cy="631424"/>
          </a:xfrm>
        </p:spPr>
        <p:txBody>
          <a:bodyPr/>
          <a:lstStyle/>
          <a:p>
            <a:pPr algn="ctr"/>
            <a:r>
              <a:rPr lang="en-GB" sz="2800" dirty="0"/>
              <a:t>Secondary Manufacturing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921" y="1916418"/>
            <a:ext cx="2369713" cy="2121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299" y="4229328"/>
            <a:ext cx="2294078" cy="20468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406" y="1927397"/>
            <a:ext cx="2369368" cy="21216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40180" y="2253803"/>
            <a:ext cx="1030310" cy="96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181" y="4229328"/>
            <a:ext cx="2523453" cy="20188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1188" y="2608055"/>
            <a:ext cx="1396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Joining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86855" y="3772026"/>
            <a:ext cx="1153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Welding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2540" y="4606420"/>
            <a:ext cx="124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Surface Treating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9338" y="5986297"/>
            <a:ext cx="1450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spraying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75072" y="2617024"/>
            <a:ext cx="169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Secondary shaping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27221" y="3828489"/>
            <a:ext cx="1674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Machining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67437" y="4808906"/>
            <a:ext cx="1976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Secondary moulding/casting</a:t>
            </a:r>
          </a:p>
        </p:txBody>
      </p:sp>
    </p:spTree>
    <p:extLst>
      <p:ext uri="{BB962C8B-B14F-4D97-AF65-F5344CB8AC3E}">
        <p14:creationId xmlns:p14="http://schemas.microsoft.com/office/powerpoint/2010/main" val="3374728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09234" y="1244144"/>
            <a:ext cx="5686022" cy="921019"/>
          </a:xfrm>
        </p:spPr>
        <p:txBody>
          <a:bodyPr/>
          <a:lstStyle/>
          <a:p>
            <a:r>
              <a:rPr lang="en-GB" sz="2800" dirty="0"/>
              <a:t>Classification of </a:t>
            </a:r>
            <a:r>
              <a:rPr lang="en-GB" sz="2800" dirty="0" err="1"/>
              <a:t>Mfg</a:t>
            </a:r>
            <a:r>
              <a:rPr lang="en-GB" sz="2800" dirty="0"/>
              <a:t> Processes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2484" y="2297229"/>
            <a:ext cx="672277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b="1" dirty="0"/>
              <a:t>Subtractive –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   </a:t>
            </a:r>
            <a:r>
              <a:rPr lang="en-GB" sz="1600" dirty="0"/>
              <a:t>Material removed from a solid block until the desired shape is achieved (Milling, Turning, Grinding, Drilling)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000" b="1" dirty="0"/>
              <a:t>Formative –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/>
              <a:t>Mechanical forces applied to material to form it into the desired shape (bending, forming, moulding)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000" b="1" dirty="0"/>
              <a:t>Additive –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20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/>
              <a:t>Material manipulated so that successive pieces of it combine to gradually grow the part (welding, cladding, surface treatment)</a:t>
            </a:r>
          </a:p>
          <a:p>
            <a:r>
              <a:rPr lang="en-GB" dirty="0"/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335921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87887" y="1380991"/>
            <a:ext cx="5544355" cy="521774"/>
          </a:xfrm>
        </p:spPr>
        <p:txBody>
          <a:bodyPr/>
          <a:lstStyle/>
          <a:p>
            <a:pPr algn="ctr"/>
            <a:r>
              <a:rPr lang="en-GB" sz="2800" dirty="0"/>
              <a:t>The role of materials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6670" y="2304124"/>
            <a:ext cx="74826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/>
              <a:t>There is an relationship between material selection and manufacturing process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/>
              <a:t>Only in the last 150 years have significant advances been made in development and utilisation of new materials.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/>
              <a:t>The drive to improve strength to weight ratio of aircraft structures has spurred on R&amp;D into the development of lighter and stronger materials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/>
              <a:t>Choice of materials and manufacturing methods in the development of a product often dictates its success or failure in an engineering/commercial context.</a:t>
            </a:r>
          </a:p>
        </p:txBody>
      </p:sp>
    </p:spTree>
    <p:extLst>
      <p:ext uri="{BB962C8B-B14F-4D97-AF65-F5344CB8AC3E}">
        <p14:creationId xmlns:p14="http://schemas.microsoft.com/office/powerpoint/2010/main" val="2807799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55313" y="1275009"/>
            <a:ext cx="6214056" cy="1281627"/>
          </a:xfrm>
        </p:spPr>
        <p:txBody>
          <a:bodyPr/>
          <a:lstStyle/>
          <a:p>
            <a:r>
              <a:rPr lang="en-GB" sz="2400" dirty="0"/>
              <a:t>What we’re going to cover over the next few weeks…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107" y="4374348"/>
            <a:ext cx="3054305" cy="190821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b="1" dirty="0"/>
              <a:t>Metals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 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 Bulk Deformation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 Sheet Deformation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 Machining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247936" y="4651346"/>
            <a:ext cx="2751498" cy="1354217"/>
          </a:xfrm>
          <a:prstGeom prst="rect">
            <a:avLst/>
          </a:prstGeom>
          <a:solidFill>
            <a:srgbClr val="FFCC66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b="1" dirty="0"/>
              <a:t>Polymers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Injection Moulding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Blow Moulding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Others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072" y="2556636"/>
            <a:ext cx="3902298" cy="163121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b="1" dirty="0"/>
              <a:t>Non Traditional Processes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EDM, ECM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Waterjet, Ultrasonic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Additive Manufacture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Composite Materials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68740" y="4512847"/>
            <a:ext cx="2803554" cy="1631216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b="1" dirty="0"/>
              <a:t>Welding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Oxyfuel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Mig</a:t>
            </a:r>
            <a:r>
              <a:rPr lang="en-GB" sz="1600" dirty="0"/>
              <a:t> / </a:t>
            </a:r>
            <a:r>
              <a:rPr lang="en-GB" sz="1600" dirty="0" err="1"/>
              <a:t>Tig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Manual Metal Arc / Shielded Metal Arc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8724" y="2525859"/>
            <a:ext cx="1685276" cy="1661993"/>
          </a:xfrm>
          <a:prstGeom prst="rect">
            <a:avLst/>
          </a:prstGeom>
          <a:solidFill>
            <a:srgbClr val="99FF9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b="1" dirty="0"/>
              <a:t>Ceramics</a:t>
            </a:r>
          </a:p>
          <a:p>
            <a:endParaRPr lang="en-GB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TBC’s</a:t>
            </a:r>
            <a:endParaRPr lang="en-GB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Spray Processes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040A18-4B3A-804C-FE0F-BF78D7D8459A}"/>
              </a:ext>
            </a:extLst>
          </p:cNvPr>
          <p:cNvSpPr txBox="1"/>
          <p:nvPr/>
        </p:nvSpPr>
        <p:spPr>
          <a:xfrm>
            <a:off x="4051310" y="2556636"/>
            <a:ext cx="3312367" cy="1631216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b="1" dirty="0"/>
              <a:t>Composites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highlight>
                <a:srgbClr val="FF9966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Materials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Lay-Up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Pultrusion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Resin Transfer Moulding</a:t>
            </a:r>
          </a:p>
        </p:txBody>
      </p:sp>
    </p:spTree>
    <p:extLst>
      <p:ext uri="{BB962C8B-B14F-4D97-AF65-F5344CB8AC3E}">
        <p14:creationId xmlns:p14="http://schemas.microsoft.com/office/powerpoint/2010/main" val="736115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81557" y="1616119"/>
            <a:ext cx="2346162" cy="312291"/>
          </a:xfrm>
        </p:spPr>
        <p:txBody>
          <a:bodyPr/>
          <a:lstStyle/>
          <a:p>
            <a:r>
              <a:rPr lang="en-GB" sz="2800" dirty="0"/>
              <a:t>Summary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8638" y="266323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importance of materials and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process selection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Classification of manufacturing processes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Brief introduction to materials used in aerospace</a:t>
            </a:r>
          </a:p>
        </p:txBody>
      </p:sp>
    </p:spTree>
    <p:extLst>
      <p:ext uri="{BB962C8B-B14F-4D97-AF65-F5344CB8AC3E}">
        <p14:creationId xmlns:p14="http://schemas.microsoft.com/office/powerpoint/2010/main" val="3562254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06574" y="1317714"/>
            <a:ext cx="3236614" cy="312291"/>
          </a:xfrm>
        </p:spPr>
        <p:txBody>
          <a:bodyPr/>
          <a:lstStyle/>
          <a:p>
            <a:r>
              <a:rPr lang="en-GB" sz="2800" dirty="0"/>
              <a:t>Where is this?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899153"/>
            <a:ext cx="79057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58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37" y="1126577"/>
            <a:ext cx="6831773" cy="480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3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7127" y="1435815"/>
            <a:ext cx="7244366" cy="843745"/>
          </a:xfrm>
        </p:spPr>
        <p:txBody>
          <a:bodyPr/>
          <a:lstStyle/>
          <a:p>
            <a:pPr lvl="0" algn="ctr"/>
            <a:r>
              <a:rPr lang="en-GB" sz="2800" dirty="0"/>
              <a:t> Quiz!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49251" y="3023100"/>
            <a:ext cx="49326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Material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Cost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Speed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Tolerance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Surface finish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Size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49251" y="2279560"/>
            <a:ext cx="649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What factors affect choice of manufacturing process?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518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630" y="1141390"/>
            <a:ext cx="6961031" cy="522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05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31076" y="2788096"/>
            <a:ext cx="4037527" cy="624805"/>
          </a:xfrm>
        </p:spPr>
        <p:txBody>
          <a:bodyPr/>
          <a:lstStyle/>
          <a:p>
            <a:pPr algn="ctr"/>
            <a:r>
              <a:rPr lang="en-GB" sz="4800" dirty="0"/>
              <a:t>Casting</a:t>
            </a:r>
          </a:p>
        </p:txBody>
      </p:sp>
    </p:spTree>
    <p:extLst>
      <p:ext uri="{BB962C8B-B14F-4D97-AF65-F5344CB8AC3E}">
        <p14:creationId xmlns:p14="http://schemas.microsoft.com/office/powerpoint/2010/main" val="3298316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07270" y="1851248"/>
            <a:ext cx="6883758" cy="779351"/>
          </a:xfrm>
        </p:spPr>
        <p:txBody>
          <a:bodyPr/>
          <a:lstStyle/>
          <a:p>
            <a:pPr algn="ctr"/>
            <a:r>
              <a:rPr lang="en-GB" sz="2800" dirty="0"/>
              <a:t>Casting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7270" y="2656357"/>
            <a:ext cx="68837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most basic method of metal shaping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process involves: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Pouring molten metal into a formed mould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Allowing it to cool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Removing the metal from the mould </a:t>
            </a:r>
          </a:p>
        </p:txBody>
      </p:sp>
    </p:spTree>
    <p:extLst>
      <p:ext uri="{BB962C8B-B14F-4D97-AF65-F5344CB8AC3E}">
        <p14:creationId xmlns:p14="http://schemas.microsoft.com/office/powerpoint/2010/main" val="512175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11191" y="1835061"/>
            <a:ext cx="4050406" cy="578666"/>
          </a:xfrm>
        </p:spPr>
        <p:txBody>
          <a:bodyPr/>
          <a:lstStyle/>
          <a:p>
            <a:r>
              <a:rPr lang="en-GB" sz="2800" dirty="0"/>
              <a:t>Aerospace Castings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8642" y="2413727"/>
            <a:ext cx="40826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Gearbox housings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Power transmission housings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Complex geometries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Pumps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Fan cases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Turbine blades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Landing gear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412" y="2537138"/>
            <a:ext cx="4625588" cy="34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46985" y="1693393"/>
            <a:ext cx="2504941" cy="972534"/>
          </a:xfrm>
        </p:spPr>
        <p:txBody>
          <a:bodyPr/>
          <a:lstStyle/>
          <a:p>
            <a:r>
              <a:rPr lang="en-GB" sz="2800" dirty="0"/>
              <a:t>Casting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44710" y="2537138"/>
            <a:ext cx="594631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Important considerations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dirty="0"/>
              <a:t>Flow of molten metal into the cavity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dirty="0"/>
              <a:t>Solidification and cooling of the metal in the mould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dirty="0"/>
              <a:t>The influence of the type of mould material</a:t>
            </a:r>
          </a:p>
        </p:txBody>
      </p:sp>
    </p:spTree>
    <p:extLst>
      <p:ext uri="{BB962C8B-B14F-4D97-AF65-F5344CB8AC3E}">
        <p14:creationId xmlns:p14="http://schemas.microsoft.com/office/powerpoint/2010/main" val="2594690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37139" y="1577483"/>
            <a:ext cx="3973132" cy="766472"/>
          </a:xfrm>
        </p:spPr>
        <p:txBody>
          <a:bodyPr/>
          <a:lstStyle/>
          <a:p>
            <a:r>
              <a:rPr lang="en-GB" sz="2800" dirty="0"/>
              <a:t>Casting of pure metals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6518" y="2382592"/>
            <a:ext cx="85386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Pure metals have clearly defined melting and freezing points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As metal is poured into the mould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  Melt cools until it drops below freezing point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Temperature remains constant while latent heat of fusion given off – solidification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Solidification front moves through molten metal from walls to centre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Once solidification takes place, cooling resumes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Solidified metal (casting) is taken out of the mould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6194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73498" y="1461573"/>
            <a:ext cx="3522372" cy="766472"/>
          </a:xfrm>
        </p:spPr>
        <p:txBody>
          <a:bodyPr/>
          <a:lstStyle/>
          <a:p>
            <a:r>
              <a:rPr lang="en-GB" sz="2800" dirty="0"/>
              <a:t>Cast structures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3335" y="2331076"/>
            <a:ext cx="50742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At mould walls (</a:t>
            </a:r>
            <a:r>
              <a:rPr lang="en-GB" dirty="0" err="1"/>
              <a:t>T</a:t>
            </a:r>
            <a:r>
              <a:rPr lang="en-GB" sz="1100" dirty="0" err="1"/>
              <a:t>ambient</a:t>
            </a:r>
            <a:r>
              <a:rPr lang="en-GB" dirty="0"/>
              <a:t>) metal cools rapidly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This produces a skin of fine </a:t>
            </a:r>
            <a:r>
              <a:rPr lang="en-GB" dirty="0" err="1"/>
              <a:t>equiaxed</a:t>
            </a:r>
            <a:r>
              <a:rPr lang="en-GB" dirty="0"/>
              <a:t> grains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The grains grow in a direction opposite to the heat transfer out through the mould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Grains with favourable orientation grow preferentially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These are called Columnar grains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26" y="2768958"/>
            <a:ext cx="3633114" cy="26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3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35994" y="1545729"/>
            <a:ext cx="2981459" cy="578666"/>
          </a:xfrm>
        </p:spPr>
        <p:txBody>
          <a:bodyPr/>
          <a:lstStyle/>
          <a:p>
            <a:pPr lvl="0"/>
            <a:r>
              <a:rPr lang="en-GB" sz="2800" dirty="0"/>
              <a:t>Cast structures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5910" y="2917890"/>
            <a:ext cx="369623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Driving force of heat transfer is reduced away from the walls</a:t>
            </a:r>
          </a:p>
          <a:p>
            <a:pPr marL="285750" indent="-285750">
              <a:lnSpc>
                <a:spcPct val="250000"/>
              </a:lnSpc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grains in the centre become </a:t>
            </a:r>
            <a:r>
              <a:rPr lang="en-GB" dirty="0" err="1"/>
              <a:t>equiaxed</a:t>
            </a:r>
            <a:r>
              <a:rPr lang="en-GB" dirty="0"/>
              <a:t> and course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21" y="2124395"/>
            <a:ext cx="5068979" cy="380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43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83346" y="919978"/>
            <a:ext cx="4532360" cy="573288"/>
          </a:xfrm>
        </p:spPr>
        <p:txBody>
          <a:bodyPr/>
          <a:lstStyle/>
          <a:p>
            <a:r>
              <a:rPr lang="en-GB" sz="2800" dirty="0"/>
              <a:t>Solidification of alloys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4699" y="1517743"/>
            <a:ext cx="873187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Solidification begins when temps drop below </a:t>
            </a:r>
            <a:r>
              <a:rPr lang="en-GB" dirty="0" err="1"/>
              <a:t>liquidus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Complete when it reaches the solidus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Within this temperature range, metal is in a mushy state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9" y="2972700"/>
            <a:ext cx="8276082" cy="319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66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403" y="3711257"/>
            <a:ext cx="6490952" cy="26610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662" y="1567189"/>
            <a:ext cx="830043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Mushy state contains ‘Dendrites’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Dendrites form because of changes in alloy concentration at solidification front –differential solidification rates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In between solid dendrites, the metal is still liquid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Cooling rate and thermal gradient will influence type of dendrite formation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12581" y="1039204"/>
            <a:ext cx="452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Solidification of alloys</a:t>
            </a:r>
          </a:p>
        </p:txBody>
      </p:sp>
    </p:spTree>
    <p:extLst>
      <p:ext uri="{BB962C8B-B14F-4D97-AF65-F5344CB8AC3E}">
        <p14:creationId xmlns:p14="http://schemas.microsoft.com/office/powerpoint/2010/main" val="209136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39414" y="1232705"/>
            <a:ext cx="2234485" cy="702077"/>
          </a:xfrm>
        </p:spPr>
        <p:txBody>
          <a:bodyPr/>
          <a:lstStyle/>
          <a:p>
            <a:r>
              <a:rPr lang="en-GB" sz="2800" dirty="0"/>
              <a:t>Dendrites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751" y="2305318"/>
            <a:ext cx="4082350" cy="27067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15" y="2305318"/>
            <a:ext cx="365760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6377" y="5177307"/>
            <a:ext cx="168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Ice dendrites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79819" y="5160273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Copper – Tin dendrites</a:t>
            </a:r>
          </a:p>
        </p:txBody>
      </p:sp>
    </p:spTree>
    <p:extLst>
      <p:ext uri="{BB962C8B-B14F-4D97-AF65-F5344CB8AC3E}">
        <p14:creationId xmlns:p14="http://schemas.microsoft.com/office/powerpoint/2010/main" val="1425034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45" y="1229931"/>
            <a:ext cx="6829524" cy="512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42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37893" y="1010685"/>
            <a:ext cx="3986011" cy="882382"/>
          </a:xfrm>
        </p:spPr>
        <p:txBody>
          <a:bodyPr/>
          <a:lstStyle/>
          <a:p>
            <a:pPr algn="ctr"/>
            <a:r>
              <a:rPr lang="en-GB" sz="2800" dirty="0"/>
              <a:t>Composition change during solidification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63" y="2287441"/>
            <a:ext cx="6976724" cy="41133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366" y="2024525"/>
            <a:ext cx="77788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Dendrite formation contributes to factors such as 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Micro – segregation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Micro- Porosity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58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77129" y="1293624"/>
            <a:ext cx="1925392" cy="714956"/>
          </a:xfrm>
        </p:spPr>
        <p:txBody>
          <a:bodyPr/>
          <a:lstStyle/>
          <a:p>
            <a:r>
              <a:rPr lang="en-GB" sz="2800" dirty="0"/>
              <a:t>Defects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549" y="1933212"/>
            <a:ext cx="8564451" cy="4334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Several defects can occur in castings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Severn standard categories of defects are identified: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Metallic projections </a:t>
            </a:r>
            <a:r>
              <a:rPr lang="en-GB" dirty="0"/>
              <a:t>– flashing, swelling, rough surface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Cavities</a:t>
            </a:r>
            <a:r>
              <a:rPr lang="en-GB" dirty="0"/>
              <a:t> – blowholes, porosity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Discontinuities</a:t>
            </a:r>
            <a:r>
              <a:rPr lang="en-GB" dirty="0"/>
              <a:t> – cold/hot tearing, cold shutting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Defective surface </a:t>
            </a:r>
            <a:r>
              <a:rPr lang="en-GB" dirty="0"/>
              <a:t>– scars, blisters, scabs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Incomplete castings </a:t>
            </a:r>
            <a:r>
              <a:rPr lang="en-GB" dirty="0"/>
              <a:t>– misruns, insufficient volume of melt…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Incorrect dimensions or shape </a:t>
            </a:r>
            <a:r>
              <a:rPr lang="en-GB" dirty="0"/>
              <a:t>– pattern misalignment, shrinkage, warping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Inclusions</a:t>
            </a:r>
            <a:r>
              <a:rPr lang="en-GB" dirty="0"/>
              <a:t> – stress raising particles from O</a:t>
            </a:r>
            <a:r>
              <a:rPr lang="en-GB" sz="1100" dirty="0"/>
              <a:t>2</a:t>
            </a:r>
            <a:r>
              <a:rPr lang="en-GB" dirty="0"/>
              <a:t> reactions, foreign materials</a:t>
            </a:r>
          </a:p>
        </p:txBody>
      </p:sp>
    </p:spTree>
    <p:extLst>
      <p:ext uri="{BB962C8B-B14F-4D97-AF65-F5344CB8AC3E}">
        <p14:creationId xmlns:p14="http://schemas.microsoft.com/office/powerpoint/2010/main" val="2092872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92885" y="1304607"/>
            <a:ext cx="2346162" cy="312291"/>
          </a:xfrm>
        </p:spPr>
        <p:txBody>
          <a:bodyPr/>
          <a:lstStyle/>
          <a:p>
            <a:r>
              <a:rPr lang="en-GB" sz="2800" dirty="0"/>
              <a:t>Defects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11" y="1731392"/>
            <a:ext cx="7057623" cy="459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16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2569" y="1770667"/>
            <a:ext cx="5183746" cy="869503"/>
          </a:xfrm>
        </p:spPr>
        <p:txBody>
          <a:bodyPr/>
          <a:lstStyle/>
          <a:p>
            <a:r>
              <a:rPr lang="en-GB" sz="2800" dirty="0"/>
              <a:t>Phase change &amp; Shrinkage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6214" y="2911510"/>
            <a:ext cx="8628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Shrinkage causes dimensional changes and sometimes cracking. It is the result of the following: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Contraction of molten metal as it cools prior to solidification.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Contraction of metal during phase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Contraction of solidified material (largest effect)</a:t>
            </a:r>
          </a:p>
        </p:txBody>
      </p:sp>
    </p:spTree>
    <p:extLst>
      <p:ext uri="{BB962C8B-B14F-4D97-AF65-F5344CB8AC3E}">
        <p14:creationId xmlns:p14="http://schemas.microsoft.com/office/powerpoint/2010/main" val="2728337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4699" y="1685892"/>
            <a:ext cx="4797380" cy="578666"/>
          </a:xfrm>
        </p:spPr>
        <p:txBody>
          <a:bodyPr/>
          <a:lstStyle/>
          <a:p>
            <a:r>
              <a:rPr lang="en-GB" sz="2800" dirty="0"/>
              <a:t>Major casting Processes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1217" y="2703943"/>
            <a:ext cx="8641724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Ingot casting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Continuous casting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Shape casting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Expendable mould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Permanent mould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9278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1291" y="1422937"/>
            <a:ext cx="2904186" cy="578666"/>
          </a:xfrm>
        </p:spPr>
        <p:txBody>
          <a:bodyPr/>
          <a:lstStyle/>
          <a:p>
            <a:r>
              <a:rPr lang="en-GB" sz="2800" dirty="0"/>
              <a:t>Ingot Casting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2429" y="2387970"/>
            <a:ext cx="53060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Simple cross sections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10’s to 1000’s Kg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Straightforward process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Control of imperfections and porosity required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Slow batch process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Ingots cut to size for further processing</a:t>
            </a:r>
          </a:p>
        </p:txBody>
      </p:sp>
      <p:pic>
        <p:nvPicPr>
          <p:cNvPr id="6" name="Picture 5" descr="A stack of gold bars&#10;&#10;Description automatically generated">
            <a:extLst>
              <a:ext uri="{FF2B5EF4-FFF2-40B4-BE49-F238E27FC236}">
                <a16:creationId xmlns:a16="http://schemas.microsoft.com/office/drawing/2014/main" id="{B141AA48-0E95-D8A6-EC20-38B9A555F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98525" y="2224759"/>
            <a:ext cx="2803206" cy="1871371"/>
          </a:xfrm>
          <a:prstGeom prst="rect">
            <a:avLst/>
          </a:prstGeom>
        </p:spPr>
      </p:pic>
      <p:pic>
        <p:nvPicPr>
          <p:cNvPr id="8" name="Picture 7" descr="A stack of silver ingots&#10;&#10;Description automatically generated">
            <a:extLst>
              <a:ext uri="{FF2B5EF4-FFF2-40B4-BE49-F238E27FC236}">
                <a16:creationId xmlns:a16="http://schemas.microsoft.com/office/drawing/2014/main" id="{21F4EE6F-CE4A-68AB-CEA5-1F0E16477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898524" y="4140375"/>
            <a:ext cx="2788277" cy="19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10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3030" y="1667635"/>
            <a:ext cx="3934496" cy="578666"/>
          </a:xfrm>
        </p:spPr>
        <p:txBody>
          <a:bodyPr/>
          <a:lstStyle/>
          <a:p>
            <a:r>
              <a:rPr lang="en-GB" sz="2800" dirty="0"/>
              <a:t>Continuous Casting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609" y="2246301"/>
            <a:ext cx="53060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Continuous casting developed to reduce cost associated with ingot post processing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Smaller cross sectional shapes ( bar, slab, rod) can be produced directly from the melt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Still very large scale operation</a:t>
            </a:r>
          </a:p>
        </p:txBody>
      </p:sp>
    </p:spTree>
    <p:extLst>
      <p:ext uri="{BB962C8B-B14F-4D97-AF65-F5344CB8AC3E}">
        <p14:creationId xmlns:p14="http://schemas.microsoft.com/office/powerpoint/2010/main" val="3158205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0626" y="892702"/>
            <a:ext cx="3722914" cy="458496"/>
          </a:xfrm>
        </p:spPr>
        <p:txBody>
          <a:bodyPr/>
          <a:lstStyle/>
          <a:p>
            <a:pPr algn="ctr"/>
            <a:r>
              <a:rPr lang="en-GB" sz="2800" dirty="0"/>
              <a:t>Continuous Casting</a:t>
            </a:r>
          </a:p>
        </p:txBody>
      </p:sp>
      <p:pic>
        <p:nvPicPr>
          <p:cNvPr id="5" name="d-72gc6I-_E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4714" y="1357159"/>
            <a:ext cx="8734739" cy="491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8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643944" y="1822182"/>
            <a:ext cx="3947375" cy="321491"/>
          </a:xfrm>
        </p:spPr>
        <p:txBody>
          <a:bodyPr/>
          <a:lstStyle/>
          <a:p>
            <a:r>
              <a:rPr lang="en-GB" sz="2800" dirty="0"/>
              <a:t>Shape Casting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6214" y="2382592"/>
            <a:ext cx="701898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Shape casting differs from ingot/continuous casting as components produced do not require further bulk deformation or machining processes to complete the desired shape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Shape casting is often the method of choice for producing large and small complex items: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Engine blocks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Turbine blades</a:t>
            </a:r>
          </a:p>
        </p:txBody>
      </p:sp>
    </p:spTree>
    <p:extLst>
      <p:ext uri="{BB962C8B-B14F-4D97-AF65-F5344CB8AC3E}">
        <p14:creationId xmlns:p14="http://schemas.microsoft.com/office/powerpoint/2010/main" val="39518753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028244"/>
            <a:ext cx="4784501" cy="578666"/>
          </a:xfrm>
        </p:spPr>
        <p:txBody>
          <a:bodyPr/>
          <a:lstStyle/>
          <a:p>
            <a:r>
              <a:rPr lang="en-GB" sz="2800" dirty="0"/>
              <a:t>Stages of shape casting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093" y="2606910"/>
            <a:ext cx="795914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Molten metal is poured into a mould of the shape of part required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Most shape cast parts require subsequent finishing: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Removal of feeding system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Surface cleaning and finishing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Shape casting generally requires a feed system</a:t>
            </a:r>
          </a:p>
        </p:txBody>
      </p:sp>
    </p:spTree>
    <p:extLst>
      <p:ext uri="{BB962C8B-B14F-4D97-AF65-F5344CB8AC3E}">
        <p14:creationId xmlns:p14="http://schemas.microsoft.com/office/powerpoint/2010/main" val="1340681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651983AC-495A-42D4-B892-5C9874977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868" y="535408"/>
            <a:ext cx="4340388" cy="578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60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56" y="1437523"/>
            <a:ext cx="7173533" cy="467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7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61374" y="1364406"/>
            <a:ext cx="4707228" cy="578666"/>
          </a:xfrm>
        </p:spPr>
        <p:txBody>
          <a:bodyPr/>
          <a:lstStyle/>
          <a:p>
            <a:r>
              <a:rPr lang="en-GB" sz="2800" dirty="0"/>
              <a:t>Types of shape casting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3791" y="2038979"/>
            <a:ext cx="7965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b="1" dirty="0"/>
              <a:t>Expendable / Non – Permanent Moulds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Sand casting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Investment Casting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Shell Moulding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Plaster/Ceramic Mould Casting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3791" y="4726547"/>
            <a:ext cx="7965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b="1" dirty="0"/>
              <a:t>Permanent Moulds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Die Casting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Centrifugal Casting</a:t>
            </a:r>
          </a:p>
        </p:txBody>
      </p:sp>
    </p:spTree>
    <p:extLst>
      <p:ext uri="{BB962C8B-B14F-4D97-AF65-F5344CB8AC3E}">
        <p14:creationId xmlns:p14="http://schemas.microsoft.com/office/powerpoint/2010/main" val="3344459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68958" y="1667635"/>
            <a:ext cx="2543577" cy="312291"/>
          </a:xfrm>
        </p:spPr>
        <p:txBody>
          <a:bodyPr/>
          <a:lstStyle/>
          <a:p>
            <a:r>
              <a:rPr lang="en-GB" sz="2800" dirty="0"/>
              <a:t>Sand Casting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093" y="2434106"/>
            <a:ext cx="45591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GB" dirty="0"/>
              <a:t>Most basic and widely used method of 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shape casting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Sand is used as the mould material (though not beach sand)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shape to be cast is typically made of wood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943" y="2328154"/>
            <a:ext cx="3928057" cy="392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79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3268" y="1333240"/>
            <a:ext cx="5121378" cy="570779"/>
          </a:xfrm>
        </p:spPr>
        <p:txBody>
          <a:bodyPr/>
          <a:lstStyle/>
          <a:p>
            <a:r>
              <a:rPr lang="en-GB" sz="2800" dirty="0"/>
              <a:t>Sand Casting Mould Features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95" y="2233457"/>
            <a:ext cx="4665211" cy="3026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95" y="2233456"/>
            <a:ext cx="3932960" cy="30265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8034" y="5272871"/>
            <a:ext cx="7611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Vents are placed in moulds to carry off gases introduced when the molten metal comes into contact with the sand.</a:t>
            </a:r>
          </a:p>
          <a:p>
            <a:endParaRPr lang="en-GB" sz="1400" dirty="0"/>
          </a:p>
          <a:p>
            <a:r>
              <a:rPr lang="en-GB" sz="1400" dirty="0"/>
              <a:t>They also exhaust air from the mould cavity as the molten metal flows into the mould.</a:t>
            </a:r>
          </a:p>
        </p:txBody>
      </p:sp>
    </p:spTree>
    <p:extLst>
      <p:ext uri="{BB962C8B-B14F-4D97-AF65-F5344CB8AC3E}">
        <p14:creationId xmlns:p14="http://schemas.microsoft.com/office/powerpoint/2010/main" val="2112792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789" y="1390919"/>
            <a:ext cx="409548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800" b="1" dirty="0"/>
              <a:t>Sand Casting: step 1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000" dirty="0"/>
              <a:t>First make the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Wood, metal, plastic…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000" dirty="0"/>
              <a:t>Tapered sides or draft angle (5º) enable easy withdrawal from the mould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000" dirty="0"/>
              <a:t>Pattern size should take account of shrinkage -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098" y="2021984"/>
            <a:ext cx="4602448" cy="346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344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031" y="1283165"/>
            <a:ext cx="401820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800" b="1" dirty="0"/>
              <a:t>Sand Casting step 2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Now make the FLASK(mould) in which the pattern will be placed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Bottom is called the DRAG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Top is called the COPE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Pins ensure good alignment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Bolts prevent the two halves from splitting under pressure from the melt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710" y="2240924"/>
            <a:ext cx="4765379" cy="35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67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2501" y="1642898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800" b="1" dirty="0"/>
              <a:t>Sand Casting step 3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Place the pattern in the Drag –bottom half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A parting compound such as talc is used to facilitate removal of the pattern from the mould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232" y="1110012"/>
            <a:ext cx="3418337" cy="2560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475" y="3731925"/>
            <a:ext cx="3425910" cy="257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104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5685" y="1452206"/>
            <a:ext cx="4346620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2800" b="1" dirty="0"/>
              <a:t>Sand Casting step 4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Sand must be moist to provide good cohesion –not too moist to cause excessive steam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Usually a mixture of sand, clay and water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Fine sand provides good surface finish and fidelity on fine detail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Needs to provide sufficient permeability to allow gasses to escape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305" y="2459865"/>
            <a:ext cx="4232074" cy="316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723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942" y="1450590"/>
            <a:ext cx="4572000" cy="40010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800" b="1" dirty="0"/>
              <a:t>Sand Casting step 5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sand is gently sieved over the pattern and then gradually more sand is added and the sand is rammed to increase packing density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sand is levelled off.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box is turned over and the pattern is carefully removed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519" y="2562895"/>
            <a:ext cx="4076480" cy="30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43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9623" y="1486059"/>
            <a:ext cx="4572000" cy="40010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800" b="1" dirty="0"/>
              <a:t>Sand Casting step 6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28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A pouring cup and runners will be added to the cope (top half)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Cope and drag assembled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Pour metal into top of mould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Continue feeding until molten metal comes out of riser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605" y="2240924"/>
            <a:ext cx="2934452" cy="390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42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258ABF-CDCC-C628-1A12-FF7BA2640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8230" y="1148404"/>
            <a:ext cx="3867539" cy="578666"/>
          </a:xfrm>
        </p:spPr>
        <p:txBody>
          <a:bodyPr/>
          <a:lstStyle/>
          <a:p>
            <a:pPr algn="ctr"/>
            <a:r>
              <a:rPr lang="en-GB" sz="2800" dirty="0"/>
              <a:t>Aero Doggy Day 2019</a:t>
            </a:r>
          </a:p>
        </p:txBody>
      </p:sp>
      <p:pic>
        <p:nvPicPr>
          <p:cNvPr id="5" name="Picture 4" descr="A person sitting at a table with two dogs&#10;&#10;Description automatically generated">
            <a:extLst>
              <a:ext uri="{FF2B5EF4-FFF2-40B4-BE49-F238E27FC236}">
                <a16:creationId xmlns:a16="http://schemas.microsoft.com/office/drawing/2014/main" id="{8C7F8BE1-31EB-BC76-9604-6C961EA26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22" y="1727070"/>
            <a:ext cx="6214706" cy="46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41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4169" y="1399281"/>
            <a:ext cx="4166315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800" b="1" dirty="0"/>
              <a:t>Sand Casting step 7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28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melt is allowed to cool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two halves of the flask are separated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part is removed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028" y="2439960"/>
            <a:ext cx="4718214" cy="355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418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653" y="1144871"/>
            <a:ext cx="4572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800" b="1" dirty="0"/>
              <a:t>Sand Casting step 8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28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28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component is cleaned up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Failure –insufficient metal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Success –the pouring cup and runner will now be removed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686" y="1130272"/>
            <a:ext cx="3314032" cy="2497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687" y="3709087"/>
            <a:ext cx="3314032" cy="249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960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Kwy7PwFo8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179222"/>
            <a:ext cx="9145431" cy="514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99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50016" y="1203995"/>
            <a:ext cx="2170090" cy="312291"/>
          </a:xfrm>
        </p:spPr>
        <p:txBody>
          <a:bodyPr/>
          <a:lstStyle/>
          <a:p>
            <a:r>
              <a:rPr lang="en-GB" sz="2800" dirty="0"/>
              <a:t>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5611" y="2665926"/>
            <a:ext cx="67356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Casting fundamentals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Solidification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Defects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Mould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Ingot Casting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Continuous Casting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Shape Moulding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Sand casting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4912" y="1798718"/>
            <a:ext cx="618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50000"/>
                  </a:schemeClr>
                </a:solidFill>
              </a:rPr>
              <a:t>What we have learned today...</a:t>
            </a:r>
          </a:p>
        </p:txBody>
      </p:sp>
    </p:spTree>
    <p:extLst>
      <p:ext uri="{BB962C8B-B14F-4D97-AF65-F5344CB8AC3E}">
        <p14:creationId xmlns:p14="http://schemas.microsoft.com/office/powerpoint/2010/main" val="31342084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31076" y="1667636"/>
            <a:ext cx="2749639" cy="312291"/>
          </a:xfrm>
        </p:spPr>
        <p:txBody>
          <a:bodyPr/>
          <a:lstStyle/>
          <a:p>
            <a:r>
              <a:rPr lang="en-GB" sz="2800" dirty="0"/>
              <a:t>Homework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2435" y="3490175"/>
            <a:ext cx="5652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Look out for ice dendrites on frosty car windows.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05600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70280" y="2079759"/>
            <a:ext cx="4411014" cy="1745266"/>
          </a:xfrm>
        </p:spPr>
        <p:txBody>
          <a:bodyPr/>
          <a:lstStyle/>
          <a:p>
            <a:pPr algn="ctr"/>
            <a:r>
              <a:rPr lang="en-GB" sz="2800" dirty="0"/>
              <a:t>That’s all folks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3445798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40616" y="986433"/>
            <a:ext cx="2346162" cy="312291"/>
          </a:xfrm>
        </p:spPr>
        <p:txBody>
          <a:bodyPr/>
          <a:lstStyle/>
          <a:p>
            <a:r>
              <a:rPr lang="en-GB" sz="2800" dirty="0"/>
              <a:t>Course Aims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0687" y="1665951"/>
            <a:ext cx="7089819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Overview of different manufacturing processes for   metals/composites</a:t>
            </a:r>
          </a:p>
          <a:p>
            <a:endParaRPr lang="en-GB" dirty="0"/>
          </a:p>
          <a:p>
            <a:r>
              <a:rPr lang="en-GB" dirty="0"/>
              <a:t>Review properties of materials</a:t>
            </a:r>
          </a:p>
          <a:p>
            <a:endParaRPr lang="en-GB" dirty="0"/>
          </a:p>
          <a:p>
            <a:r>
              <a:rPr lang="en-GB" dirty="0"/>
              <a:t>Indicate the link between process and performance</a:t>
            </a:r>
          </a:p>
          <a:p>
            <a:endParaRPr lang="en-GB" dirty="0"/>
          </a:p>
          <a:p>
            <a:r>
              <a:rPr lang="en-GB" dirty="0"/>
              <a:t>Introduce the main processes used in the manufacture of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Modern airframes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General engineering</a:t>
            </a:r>
          </a:p>
          <a:p>
            <a:endParaRPr lang="en-GB" dirty="0"/>
          </a:p>
          <a:p>
            <a:r>
              <a:rPr lang="en-GB" dirty="0"/>
              <a:t>To highlight the advantages and disadvantages of the various processes</a:t>
            </a:r>
          </a:p>
          <a:p>
            <a:endParaRPr lang="en-GB" dirty="0"/>
          </a:p>
          <a:p>
            <a:r>
              <a:rPr lang="en-GB" dirty="0"/>
              <a:t>Develop sufficient understanding of processes to enable comment on the suitability (or not) of a given process for a given application.</a:t>
            </a:r>
          </a:p>
        </p:txBody>
      </p:sp>
    </p:spTree>
    <p:extLst>
      <p:ext uri="{BB962C8B-B14F-4D97-AF65-F5344CB8AC3E}">
        <p14:creationId xmlns:p14="http://schemas.microsoft.com/office/powerpoint/2010/main" val="702254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31075" y="1117856"/>
            <a:ext cx="3608291" cy="490438"/>
          </a:xfrm>
        </p:spPr>
        <p:txBody>
          <a:bodyPr/>
          <a:lstStyle/>
          <a:p>
            <a:r>
              <a:rPr lang="en-GB" sz="2800" dirty="0"/>
              <a:t>Learning Outcomes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96215" y="1883640"/>
            <a:ext cx="86932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To be aware of the mechanical properties of commonly used metal and composite systems.</a:t>
            </a:r>
          </a:p>
          <a:p>
            <a:endParaRPr lang="en-GB" dirty="0"/>
          </a:p>
          <a:p>
            <a:r>
              <a:rPr lang="en-GB" dirty="0"/>
              <a:t>To be familiar with typical applications and understand the reasons for choosing metals or composites in particular cases.</a:t>
            </a:r>
          </a:p>
          <a:p>
            <a:endParaRPr lang="en-GB" dirty="0"/>
          </a:p>
          <a:p>
            <a:r>
              <a:rPr lang="en-GB" dirty="0"/>
              <a:t>Be acquainted with the different manufacturing methods and know in which circumstances they might be used.</a:t>
            </a:r>
          </a:p>
          <a:p>
            <a:endParaRPr lang="en-GB" dirty="0"/>
          </a:p>
          <a:p>
            <a:r>
              <a:rPr lang="en-GB" dirty="0"/>
              <a:t>To enable simple trade-offs to be made at a very basic level.</a:t>
            </a:r>
          </a:p>
          <a:p>
            <a:endParaRPr lang="en-GB" dirty="0"/>
          </a:p>
          <a:p>
            <a:r>
              <a:rPr lang="en-GB" dirty="0"/>
              <a:t>To provide sufficient understanding of manufacturing processes applied to aircraft for use in the 3rd year Group Design Project. </a:t>
            </a:r>
          </a:p>
          <a:p>
            <a:endParaRPr lang="en-GB" dirty="0"/>
          </a:p>
          <a:p>
            <a:r>
              <a:rPr lang="en-GB" dirty="0"/>
              <a:t>To equip you with a basic knowledge of the many manufacturing processes.</a:t>
            </a:r>
          </a:p>
        </p:txBody>
      </p:sp>
    </p:spTree>
    <p:extLst>
      <p:ext uri="{BB962C8B-B14F-4D97-AF65-F5344CB8AC3E}">
        <p14:creationId xmlns:p14="http://schemas.microsoft.com/office/powerpoint/2010/main" val="138654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199" y="4245089"/>
            <a:ext cx="7231487" cy="797761"/>
          </a:xfrm>
        </p:spPr>
        <p:txBody>
          <a:bodyPr/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Your experience of manufacturing processes?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4547" y="1545982"/>
            <a:ext cx="8822028" cy="2153335"/>
          </a:xfrm>
        </p:spPr>
        <p:txBody>
          <a:bodyPr/>
          <a:lstStyle/>
          <a:p>
            <a:pPr algn="ctr"/>
            <a:r>
              <a:rPr lang="en-US" sz="4400" dirty="0"/>
              <a:t>Manufacturing Processes Survey!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97481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9272</TotalTime>
  <Words>1912</Words>
  <Application>Microsoft Office PowerPoint</Application>
  <PresentationFormat>On-screen Show (4:3)</PresentationFormat>
  <Paragraphs>414</Paragraphs>
  <Slides>65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Courier New</vt:lpstr>
      <vt:lpstr>Wingdings</vt:lpstr>
      <vt:lpstr>Imperial College London Theme</vt:lpstr>
      <vt:lpstr>EP1 Manufacturing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Manufacturing Processes Survey!</vt:lpstr>
      <vt:lpstr>PowerPoint Presentation</vt:lpstr>
      <vt:lpstr>Aerospace Manufacturing</vt:lpstr>
      <vt:lpstr>Tier 1 supplier capabilities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Hutchins, Roland T</cp:lastModifiedBy>
  <cp:revision>119</cp:revision>
  <dcterms:created xsi:type="dcterms:W3CDTF">2017-02-16T14:49:58Z</dcterms:created>
  <dcterms:modified xsi:type="dcterms:W3CDTF">2024-02-13T14:10:48Z</dcterms:modified>
</cp:coreProperties>
</file>